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12.xml.rels" ContentType="application/vnd.openxmlformats-package.relationships+xml"/>
  <Override PartName="/ppt/slides/_rels/slide44.xml.rels" ContentType="application/vnd.openxmlformats-package.relationships+xml"/>
  <Override PartName="/ppt/slides/_rels/slide11.xml.rels" ContentType="application/vnd.openxmlformats-package.relationships+xml"/>
  <Override PartName="/ppt/slides/_rels/slide43.xml.rels" ContentType="application/vnd.openxmlformats-package.relationships+xml"/>
  <Override PartName="/ppt/slides/_rels/slide10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7.xml.rels" ContentType="application/vnd.openxmlformats-package.relationships+xml"/>
  <Override PartName="/ppt/slides/_rels/slide39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49.xml.rels" ContentType="application/vnd.openxmlformats-package.relationships+xml"/>
  <Override PartName="/ppt/slides/_rels/slide56.xml.rels" ContentType="application/vnd.openxmlformats-package.relationships+xml"/>
  <Override PartName="/ppt/slides/_rels/slide24.xml.rels" ContentType="application/vnd.openxmlformats-package.relationships+xml"/>
  <Override PartName="/ppt/slides/_rels/slide48.xml.rels" ContentType="application/vnd.openxmlformats-package.relationships+xml"/>
  <Override PartName="/ppt/slides/_rels/slide38.xml.rels" ContentType="application/vnd.openxmlformats-package.relationships+xml"/>
  <Override PartName="/ppt/slides/_rels/slide6.xml.rels" ContentType="application/vnd.openxmlformats-package.relationships+xml"/>
  <Override PartName="/ppt/slides/_rels/slide55.xml.rels" ContentType="application/vnd.openxmlformats-package.relationships+xml"/>
  <Override PartName="/ppt/slides/_rels/slide23.xml.rels" ContentType="application/vnd.openxmlformats-package.relationships+xml"/>
  <Override PartName="/ppt/slides/_rels/slide47.xml.rels" ContentType="application/vnd.openxmlformats-package.relationships+xml"/>
  <Override PartName="/ppt/slides/_rels/slide37.xml.rels" ContentType="application/vnd.openxmlformats-package.relationships+xml"/>
  <Override PartName="/ppt/slides/_rels/slide5.xml.rels" ContentType="application/vnd.openxmlformats-package.relationships+xml"/>
  <Override PartName="/ppt/slides/_rels/slide54.xml.rels" ContentType="application/vnd.openxmlformats-package.relationships+xml"/>
  <Override PartName="/ppt/slides/_rels/slide22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45.xml.rels" ContentType="application/vnd.openxmlformats-package.relationships+xml"/>
  <Override PartName="/ppt/slides/_rels/slide13.xml.rels" ContentType="application/vnd.openxmlformats-package.relationships+xml"/>
  <Override PartName="/ppt/slides/_rels/slide9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36.xml.rels" ContentType="application/vnd.openxmlformats-package.relationships+xml"/>
  <Override PartName="/ppt/slides/_rels/slide8.xml.rels" ContentType="application/vnd.openxmlformats-package.relationships+xml"/>
  <Override PartName="/ppt/slides/_rels/slide57.xml.rels" ContentType="application/vnd.openxmlformats-package.relationships+xml"/>
  <Override PartName="/ppt/slides/_rels/slide25.xml.rels" ContentType="application/vnd.openxmlformats-package.relationships+xml"/>
  <Override PartName="/ppt/slides/_rels/slide35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2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4.xml" ContentType="application/vnd.openxmlformats-officedocument.presentationml.slide+xml"/>
  <Override PartName="/ppt/slides/slide52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26.xml" ContentType="application/vnd.openxmlformats-officedocument.presentationml.slide+xml"/>
  <Override PartName="/ppt/slides/slide2.xml" ContentType="application/vnd.openxmlformats-officedocument.presentationml.slide+xml"/>
  <Override PartName="/ppt/slides/slide5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44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3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42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4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4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20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10.png" ContentType="image/png"/>
  <Override PartName="/ppt/media/image105.png" ContentType="image/png"/>
  <Override PartName="/ppt/media/image104.png" ContentType="image/png"/>
  <Override PartName="/ppt/media/image103.png" ContentType="image/png"/>
  <Override PartName="/ppt/media/image102.png" ContentType="image/png"/>
  <Override PartName="/ppt/media/image101.png" ContentType="image/png"/>
  <Override PartName="/ppt/media/image100.png" ContentType="image/png"/>
  <Override PartName="/ppt/media/image97.png" ContentType="image/png"/>
  <Override PartName="/ppt/media/image96.png" ContentType="image/png"/>
  <Override PartName="/ppt/media/image95.png" ContentType="image/png"/>
  <Override PartName="/ppt/media/image90.png" ContentType="image/png"/>
  <Override PartName="/ppt/media/image87.png" ContentType="image/png"/>
  <Override PartName="/ppt/media/image86.png" ContentType="image/png"/>
  <Override PartName="/ppt/media/image85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20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128.png" ContentType="image/png"/>
  <Override PartName="/ppt/media/image72.png" ContentType="image/png"/>
  <Override PartName="/ppt/media/image127.png" ContentType="image/png"/>
  <Override PartName="/ppt/media/image71.png" ContentType="image/png"/>
  <Override PartName="/ppt/media/image126.png" ContentType="image/png"/>
  <Override PartName="/ppt/media/image70.png" ContentType="image/png"/>
  <Override PartName="/ppt/media/image6.png" ContentType="image/png"/>
  <Override PartName="/ppt/media/image10.png" ContentType="image/png"/>
  <Override PartName="/ppt/media/image68.png" ContentType="image/png"/>
  <Override PartName="/ppt/media/image5.png" ContentType="image/png"/>
  <Override PartName="/ppt/media/image67.png" ContentType="image/png"/>
  <Override PartName="/ppt/media/image4.png" ContentType="image/png"/>
  <Override PartName="/ppt/media/image66.png" ContentType="image/png"/>
  <Override PartName="/ppt/media/image3.png" ContentType="image/png"/>
  <Override PartName="/ppt/media/image65.png" ContentType="image/png"/>
  <Override PartName="/ppt/media/image2.png" ContentType="image/png"/>
  <Override PartName="/ppt/media/image64.png" ContentType="image/png"/>
  <Override PartName="/ppt/media/image119.png" ContentType="image/png"/>
  <Override PartName="/ppt/media/image1.png" ContentType="image/png"/>
  <Override PartName="/ppt/media/image63.png" ContentType="image/png"/>
  <Override PartName="/ppt/media/image118.png" ContentType="image/png"/>
  <Override PartName="/ppt/media/image62.png" ContentType="image/png"/>
  <Override PartName="/ppt/media/image117.png" ContentType="image/png"/>
  <Override PartName="/ppt/media/image61.png" ContentType="image/png"/>
  <Override PartName="/ppt/media/image116.png" ContentType="image/png"/>
  <Override PartName="/ppt/media/image60.png" ContentType="image/png"/>
  <Override PartName="/ppt/media/image59.png" ContentType="image/png"/>
  <Override PartName="/ppt/media/image98.png" ContentType="image/png"/>
  <Override PartName="/ppt/media/image40.png" ContentType="image/png"/>
  <Override PartName="/ppt/media/image39.png" ContentType="image/png"/>
  <Override PartName="/ppt/media/image38.png" ContentType="image/png"/>
  <Override PartName="/ppt/media/image37.png" ContentType="image/png"/>
  <Override PartName="/ppt/media/image36.png" ContentType="image/png"/>
  <Override PartName="/ppt/media/image35.png" ContentType="image/png"/>
  <Override PartName="/ppt/media/image34.png" ContentType="image/png"/>
  <Override PartName="/ppt/media/image15.jpeg" ContentType="image/jpeg"/>
  <Override PartName="/ppt/media/image33.png" ContentType="image/png"/>
  <Override PartName="/ppt/media/image32.png" ContentType="image/png"/>
  <Override PartName="/ppt/media/image89.png" ContentType="image/png"/>
  <Override PartName="/ppt/media/image31.png" ContentType="image/png"/>
  <Override PartName="/ppt/media/image23.png" ContentType="image/png"/>
  <Override PartName="/ppt/media/image22.png" ContentType="image/png"/>
  <Override PartName="/ppt/media/image79.png" ContentType="image/png"/>
  <Override PartName="/ppt/media/image21.png" ContentType="image/png"/>
  <Override PartName="/ppt/media/image44.png" ContentType="image/png"/>
  <Override PartName="/ppt/media/image94.png" ContentType="image/png"/>
  <Override PartName="/ppt/media/image19.png" ContentType="image/png"/>
  <Override PartName="/ppt/media/image43.png" ContentType="image/png"/>
  <Override PartName="/ppt/media/image93.png" ContentType="image/png"/>
  <Override PartName="/ppt/media/image18.png" ContentType="image/png"/>
  <Override PartName="/ppt/media/image14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30.png" ContentType="image/png"/>
  <Override PartName="/ppt/media/image88.png" ContentType="image/png"/>
  <Override PartName="/ppt/media/image9.jpeg" ContentType="image/jpeg"/>
  <Override PartName="/ppt/media/image11.jpeg" ContentType="image/jpeg"/>
  <Override PartName="/ppt/media/image7.png" ContentType="image/png"/>
  <Override PartName="/ppt/media/image69.png" ContentType="image/png"/>
  <Override PartName="/ppt/media/image45.png" ContentType="image/png"/>
  <Override PartName="/ppt/media/image107.png" ContentType="image/png"/>
  <Override PartName="/ppt/media/image51.png" ContentType="image/png"/>
  <Override PartName="/ppt/media/image58.png" ContentType="image/png"/>
  <Override PartName="/ppt/media/image57.png" ContentType="image/png"/>
  <Override PartName="/ppt/media/image29.png" ContentType="image/png"/>
  <Override PartName="/ppt/media/image56.png" ContentType="image/png"/>
  <Override PartName="/ppt/media/image109.png" ContentType="image/png"/>
  <Override PartName="/ppt/media/image53.png" ContentType="image/png"/>
  <Override PartName="/ppt/media/image28.png" ContentType="image/png"/>
  <Override PartName="/ppt/media/image49.png" ContentType="image/png"/>
  <Override PartName="/ppt/media/image55.png" ContentType="image/png"/>
  <Override PartName="/ppt/media/image108.png" ContentType="image/png"/>
  <Override PartName="/ppt/media/image52.png" ContentType="image/png"/>
  <Override PartName="/ppt/media/image27.png" ContentType="image/png"/>
  <Override PartName="/ppt/media/image48.png" ContentType="image/png"/>
  <Override PartName="/ppt/media/image54.png" ContentType="image/png"/>
  <Override PartName="/ppt/media/image42.png" ContentType="image/png"/>
  <Override PartName="/ppt/media/image92.png" ContentType="image/png"/>
  <Override PartName="/ppt/media/image17.png" ContentType="image/png"/>
  <Override PartName="/ppt/media/image26.png" ContentType="image/png"/>
  <Override PartName="/ppt/media/image47.png" ContentType="image/png"/>
  <Override PartName="/ppt/media/image99.png" ContentType="image/png"/>
  <Override PartName="/ppt/media/image41.png" ContentType="image/png"/>
  <Override PartName="/ppt/media/image91.png" ContentType="image/png"/>
  <Override PartName="/ppt/media/image16.png" ContentType="image/png"/>
  <Override PartName="/ppt/media/image106.png" ContentType="image/png"/>
  <Override PartName="/ppt/media/image50.png" ContentType="image/png"/>
  <Override PartName="/ppt/media/image25.png" ContentType="image/png"/>
  <Override PartName="/ppt/media/image46.png" ContentType="image/png"/>
  <Override PartName="/ppt/media/image24.png" ContentType="image/png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pic>
        <p:nvPicPr>
          <p:cNvPr id="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240" y="160416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3240" y="160416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slideLayout" Target="../slideLayouts/slideLayout3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1236240"/>
            <a:ext cx="12191040" cy="2099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Calibri"/>
              </a:rPr>
              <a:t>Design and Control of the BlueFoot Platform: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Calibri"/>
              </a:rPr>
              <a:t>A Multi-terrain Quadruped Robot </a:t>
            </a:r>
            <a:endParaRPr/>
          </a:p>
        </p:txBody>
      </p:sp>
      <p:sp>
        <p:nvSpPr>
          <p:cNvPr id="112" name="CustomShape 2"/>
          <p:cNvSpPr/>
          <p:nvPr/>
        </p:nvSpPr>
        <p:spPr>
          <a:xfrm>
            <a:off x="0" y="3939480"/>
            <a:ext cx="12191040" cy="15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Brian Cairl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Dr. Farshad Khorrami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alibri"/>
              </a:rPr>
              <a:t>May 13, 2015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 Overview</a:t>
            </a:r>
            <a:endParaRPr/>
          </a:p>
        </p:txBody>
      </p:sp>
      <p:sp>
        <p:nvSpPr>
          <p:cNvPr id="13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1" name="CustomShape 3"/>
          <p:cNvSpPr/>
          <p:nvPr/>
        </p:nvSpPr>
        <p:spPr>
          <a:xfrm>
            <a:off x="176760" y="126432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Modularity between body segments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Robot consists of 3 main sections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3D printed structural components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Lightweight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Rapid design iterations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Facilitates modular design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Core Devices </a:t>
            </a:r>
            <a:endParaRPr/>
          </a:p>
        </p:txBody>
      </p:sp>
      <p:sp>
        <p:nvSpPr>
          <p:cNvPr id="13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4" name="CustomShape 3"/>
          <p:cNvSpPr/>
          <p:nvPr/>
        </p:nvSpPr>
        <p:spPr>
          <a:xfrm>
            <a:off x="640080" y="123660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AutoPilot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TM4C 80 MHz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RM48 220 MHz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IMU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Magnetometer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Pressure/Humidity Sensor</a:t>
            </a:r>
            <a:endParaRPr/>
          </a:p>
          <a:p>
            <a:pPr>
              <a:lnSpc>
                <a:spcPct val="100000"/>
              </a:lnSpc>
            </a:pPr>
            <a:r>
              <a:rPr lang="en-US" sz="3600">
                <a:solidFill>
                  <a:srgbClr val="000000"/>
                </a:solidFill>
                <a:latin typeface="Calibri"/>
              </a:rPr>
              <a:t>GPS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Dynamixel Serial Servos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Foot Contact Sensors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ODROID-XU Computer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Camera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LIDAR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Device Association</a:t>
            </a:r>
            <a:endParaRPr/>
          </a:p>
        </p:txBody>
      </p:sp>
      <p:sp>
        <p:nvSpPr>
          <p:cNvPr id="13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3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05840" y="1057320"/>
            <a:ext cx="10470240" cy="694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Layout</a:t>
            </a:r>
            <a:endParaRPr/>
          </a:p>
        </p:txBody>
      </p:sp>
      <p:sp>
        <p:nvSpPr>
          <p:cNvPr id="13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" y="1594800"/>
            <a:ext cx="8543520" cy="480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Lower Body (</a:t>
            </a:r>
            <a:r>
              <a:rPr i="1" lang="en-US" sz="4400">
                <a:solidFill>
                  <a:srgbClr val="000000"/>
                </a:solidFill>
                <a:latin typeface="Calibri"/>
              </a:rPr>
              <a:t>Root Module</a:t>
            </a:r>
            <a:r>
              <a:rPr lang="en-US" sz="4400">
                <a:solidFill>
                  <a:srgbClr val="000000"/>
                </a:solidFill>
                <a:latin typeface="Calibri"/>
              </a:rPr>
              <a:t>)</a:t>
            </a:r>
            <a:endParaRPr/>
          </a:p>
        </p:txBody>
      </p:sp>
      <p:sp>
        <p:nvSpPr>
          <p:cNvPr id="14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920240"/>
            <a:ext cx="12191400" cy="406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Mid Body (</a:t>
            </a:r>
            <a:r>
              <a:rPr i="1" lang="en-US" sz="4400">
                <a:solidFill>
                  <a:srgbClr val="000000"/>
                </a:solidFill>
                <a:latin typeface="Calibri"/>
              </a:rPr>
              <a:t>Main Module</a:t>
            </a:r>
            <a:r>
              <a:rPr lang="en-US" sz="4400">
                <a:solidFill>
                  <a:srgbClr val="000000"/>
                </a:solidFill>
                <a:latin typeface="Calibri"/>
              </a:rPr>
              <a:t>)</a:t>
            </a:r>
            <a:endParaRPr/>
          </a:p>
        </p:txBody>
      </p:sp>
      <p:sp>
        <p:nvSpPr>
          <p:cNvPr id="14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920240"/>
            <a:ext cx="12191400" cy="406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Upper Body (</a:t>
            </a:r>
            <a:r>
              <a:rPr i="1" lang="en-US" sz="4400">
                <a:solidFill>
                  <a:srgbClr val="000000"/>
                </a:solidFill>
                <a:latin typeface="Calibri"/>
              </a:rPr>
              <a:t>Head Module</a:t>
            </a:r>
            <a:r>
              <a:rPr lang="en-US" sz="4400">
                <a:solidFill>
                  <a:srgbClr val="000000"/>
                </a:solidFill>
                <a:latin typeface="Calibri"/>
              </a:rPr>
              <a:t>)</a:t>
            </a:r>
            <a:endParaRPr/>
          </a:p>
        </p:txBody>
      </p:sp>
      <p:sp>
        <p:nvSpPr>
          <p:cNvPr id="14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063160"/>
            <a:ext cx="12191400" cy="406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Legs</a:t>
            </a:r>
            <a:endParaRPr/>
          </a:p>
        </p:txBody>
      </p:sp>
      <p:sp>
        <p:nvSpPr>
          <p:cNvPr id="15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74000" y="1196640"/>
            <a:ext cx="8843760" cy="538668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Power Requirements</a:t>
            </a:r>
            <a:endParaRPr/>
          </a:p>
        </p:txBody>
      </p:sp>
      <p:sp>
        <p:nvSpPr>
          <p:cNvPr id="15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9640" y="1398600"/>
            <a:ext cx="11472480" cy="481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Power Capacity and Run-time</a:t>
            </a:r>
            <a:endParaRPr/>
          </a:p>
        </p:txBody>
      </p:sp>
      <p:sp>
        <p:nvSpPr>
          <p:cNvPr id="157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9640" y="2396880"/>
            <a:ext cx="11472480" cy="272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838080" y="1256400"/>
            <a:ext cx="10514520" cy="5269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"/>
              </a:rPr>
              <a:t>Introduction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"/>
              </a:rPr>
              <a:t>Hardware and Design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"/>
              </a:rPr>
              <a:t>Software Architecture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"/>
              </a:rPr>
              <a:t>System Modeling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"/>
              </a:rPr>
              <a:t>Gait and Stability Control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"/>
              </a:rPr>
              <a:t>Navigation Control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"/>
              </a:rPr>
              <a:t>Concluding Remarks</a:t>
            </a:r>
            <a:endParaRPr/>
          </a:p>
        </p:txBody>
      </p:sp>
      <p:sp>
        <p:nvSpPr>
          <p:cNvPr id="114" name="CustomShape 2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Overview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Software: Overview</a:t>
            </a:r>
            <a:endParaRPr/>
          </a:p>
        </p:txBody>
      </p:sp>
      <p:sp>
        <p:nvSpPr>
          <p:cNvPr id="16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39280" y="69840"/>
            <a:ext cx="9402840" cy="673308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66680" y="92880"/>
            <a:ext cx="10058040" cy="676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Position Kinematics</a:t>
            </a:r>
            <a:endParaRPr/>
          </a:p>
        </p:txBody>
      </p:sp>
      <p:sp>
        <p:nvSpPr>
          <p:cNvPr id="16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3135960"/>
            <a:ext cx="2828160" cy="116136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35920" y="5943600"/>
            <a:ext cx="2561400" cy="55188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735920" y="5429520"/>
            <a:ext cx="5390280" cy="51372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737360" y="4732200"/>
            <a:ext cx="2113920" cy="57096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8686800" y="4846320"/>
            <a:ext cx="2237760" cy="49464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8831880" y="5433480"/>
            <a:ext cx="1866240" cy="41832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1455840" y="1648080"/>
            <a:ext cx="5676120" cy="109476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8702280" y="2551320"/>
            <a:ext cx="1828080" cy="46584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8702280" y="2065320"/>
            <a:ext cx="1904400" cy="49464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8686800" y="1645920"/>
            <a:ext cx="2456640" cy="48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Inverse Position Kinematics</a:t>
            </a:r>
            <a:endParaRPr/>
          </a:p>
        </p:txBody>
      </p:sp>
      <p:sp>
        <p:nvSpPr>
          <p:cNvPr id="17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7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3280" y="2282400"/>
            <a:ext cx="8305200" cy="329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Inverse Position Kinematics, cont.</a:t>
            </a:r>
            <a:endParaRPr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8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72040" y="1645920"/>
            <a:ext cx="7447680" cy="406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Velocity Kinematics</a:t>
            </a:r>
            <a:endParaRPr/>
          </a:p>
        </p:txBody>
      </p:sp>
      <p:sp>
        <p:nvSpPr>
          <p:cNvPr id="1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26080" y="1554480"/>
            <a:ext cx="6828840" cy="66600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871360" y="2377440"/>
            <a:ext cx="1608840" cy="54216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91440" y="4303800"/>
            <a:ext cx="3847320" cy="54216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747520" y="5029200"/>
            <a:ext cx="5390280" cy="68508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2732400" y="5753520"/>
            <a:ext cx="3723480" cy="64692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622280" y="2651760"/>
            <a:ext cx="3533040" cy="167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Inverse Velocity Kinematics</a:t>
            </a:r>
            <a:endParaRPr/>
          </a:p>
        </p:txBody>
      </p:sp>
      <p:sp>
        <p:nvSpPr>
          <p:cNvPr id="1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9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457800" y="1520640"/>
            <a:ext cx="5276160" cy="131364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212080" y="3297960"/>
            <a:ext cx="1685160" cy="54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Dynamical Model</a:t>
            </a:r>
            <a:endParaRPr/>
          </a:p>
        </p:txBody>
      </p:sp>
      <p:sp>
        <p:nvSpPr>
          <p:cNvPr id="19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9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34640" y="2377440"/>
            <a:ext cx="6504840" cy="53280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846320" y="1554480"/>
            <a:ext cx="2609280" cy="40896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583800" y="3684960"/>
            <a:ext cx="5019120" cy="48492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566160" y="4244760"/>
            <a:ext cx="1428120" cy="41832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560760" y="5237280"/>
            <a:ext cx="2199600" cy="52308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3566160" y="5900040"/>
            <a:ext cx="1065960" cy="40896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627880" y="5852160"/>
            <a:ext cx="1961280" cy="54216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8117640" y="5852160"/>
            <a:ext cx="2123280" cy="54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Dynamical Model, cont.</a:t>
            </a:r>
            <a:endParaRPr/>
          </a:p>
        </p:txBody>
      </p:sp>
      <p:sp>
        <p:nvSpPr>
          <p:cNvPr id="20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0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15920" y="1828800"/>
            <a:ext cx="7333560" cy="172332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57600" y="4267440"/>
            <a:ext cx="5152320" cy="167580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49000" y="1760400"/>
            <a:ext cx="913680" cy="34236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15600" y="2135880"/>
            <a:ext cx="847080" cy="33264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840480" y="5943600"/>
            <a:ext cx="2028240" cy="40896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264000" y="5877360"/>
            <a:ext cx="1599480" cy="52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Quadruped Robotics</a:t>
            </a:r>
            <a:endParaRPr/>
          </a:p>
        </p:txBody>
      </p:sp>
      <p:sp>
        <p:nvSpPr>
          <p:cNvPr id="116" name="CustomShape 2"/>
          <p:cNvSpPr/>
          <p:nvPr/>
        </p:nvSpPr>
        <p:spPr>
          <a:xfrm>
            <a:off x="838080" y="1256400"/>
            <a:ext cx="10514520" cy="507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latin typeface="Calibri"/>
              </a:rPr>
              <a:t>Inspired by notable quadruped robotic systems from the past decade: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ff0000"/>
                </a:solidFill>
                <a:latin typeface="Calibri"/>
              </a:rPr>
              <a:t>LittleDog (Boston Dynamics) 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BigDog (Boston Dynamics) 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Tekken (Kyoto Institute of Technology)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Kolt (Stanford University)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HyQ (Istituto Italiano di Tecnologia)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BlueFoot Simulator</a:t>
            </a:r>
            <a:endParaRPr/>
          </a:p>
        </p:txBody>
      </p:sp>
      <p:sp>
        <p:nvSpPr>
          <p:cNvPr id="21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CPG with Hopf Unit Oscillators</a:t>
            </a:r>
            <a:endParaRPr/>
          </a:p>
        </p:txBody>
      </p:sp>
      <p:sp>
        <p:nvSpPr>
          <p:cNvPr id="21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1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58680" y="1371600"/>
            <a:ext cx="1218600" cy="41832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206240" y="2064600"/>
            <a:ext cx="3723480" cy="122796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19440" y="3657600"/>
            <a:ext cx="6752520" cy="101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CPG with Hopf Unit Oscillators, cont.</a:t>
            </a:r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40280" y="4311360"/>
            <a:ext cx="7209720" cy="218052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73720" y="1737360"/>
            <a:ext cx="8143200" cy="218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Reflexive CPG Design</a:t>
            </a:r>
            <a:endParaRPr/>
          </a:p>
        </p:txBody>
      </p:sp>
      <p:sp>
        <p:nvSpPr>
          <p:cNvPr id="22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663440" y="1634760"/>
            <a:ext cx="3085560" cy="74232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263840" y="2743200"/>
            <a:ext cx="3599640" cy="163764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021920" y="4663440"/>
            <a:ext cx="4847400" cy="137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Reflexive CPG Design, cont.</a:t>
            </a:r>
            <a:endParaRPr/>
          </a:p>
        </p:txBody>
      </p:sp>
      <p:sp>
        <p:nvSpPr>
          <p:cNvPr id="23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0" y="1688040"/>
            <a:ext cx="10038600" cy="169488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95840" y="3656160"/>
            <a:ext cx="2799720" cy="54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CPG Gait/Coupling Design</a:t>
            </a:r>
            <a:endParaRPr/>
          </a:p>
        </p:txBody>
      </p:sp>
      <p:sp>
        <p:nvSpPr>
          <p:cNvPr id="23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3680" y="2310120"/>
            <a:ext cx="4752360" cy="223776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949440" y="2357640"/>
            <a:ext cx="4180680" cy="214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Foothold Controller</a:t>
            </a:r>
            <a:endParaRPr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29080" y="1829160"/>
            <a:ext cx="5133240" cy="182808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0920" y="4114800"/>
            <a:ext cx="5238000" cy="99936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753600" y="4299840"/>
            <a:ext cx="4218840" cy="109476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25120" y="5760720"/>
            <a:ext cx="4295160" cy="82800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955280" y="5867640"/>
            <a:ext cx="3999960" cy="53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ZMP Body-Placement Controller</a:t>
            </a:r>
            <a:endParaRPr/>
          </a:p>
        </p:txBody>
      </p:sp>
      <p:sp>
        <p:nvSpPr>
          <p:cNvPr id="24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4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94320" y="2145240"/>
            <a:ext cx="4809240" cy="78048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20240" y="3200400"/>
            <a:ext cx="8438400" cy="299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5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67080" y="1806120"/>
            <a:ext cx="9057600" cy="239976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157560" y="4846320"/>
            <a:ext cx="5876280" cy="102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/>
          </a:p>
        </p:txBody>
      </p:sp>
      <p:sp>
        <p:nvSpPr>
          <p:cNvPr id="25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5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95680" y="1819800"/>
            <a:ext cx="5000040" cy="92304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448080" y="3099960"/>
            <a:ext cx="5295240" cy="92304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440160" y="2962080"/>
            <a:ext cx="5295600" cy="92340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023360" y="3905640"/>
            <a:ext cx="3790440" cy="249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Quadruped Robotics</a:t>
            </a:r>
            <a:endParaRPr/>
          </a:p>
        </p:txBody>
      </p:sp>
      <p:sp>
        <p:nvSpPr>
          <p:cNvPr id="118" name="CustomShape 2"/>
          <p:cNvSpPr/>
          <p:nvPr/>
        </p:nvSpPr>
        <p:spPr>
          <a:xfrm>
            <a:off x="732240" y="1188720"/>
            <a:ext cx="10514520" cy="507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latin typeface="Calibri"/>
              </a:rPr>
              <a:t>Well known advantages over wheeled robots, mainly in adaptability to terrain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latin typeface="Calibri"/>
              </a:rPr>
              <a:t>At the follows expenses: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200">
                <a:latin typeface="Calibri"/>
              </a:rPr>
              <a:t>Higher power consumption (more actuators)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200">
                <a:latin typeface="Calibri"/>
              </a:rPr>
              <a:t>Lower payload capacity (higher actuator loading)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NARX-NN Trunk Leveling Controller</a:t>
            </a:r>
            <a:endParaRPr/>
          </a:p>
        </p:txBody>
      </p:sp>
      <p:sp>
        <p:nvSpPr>
          <p:cNvPr id="25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6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867480" y="2179800"/>
            <a:ext cx="4362120" cy="175212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9120" y="4181760"/>
            <a:ext cx="2847600" cy="39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NARX-NN Training Regimen</a:t>
            </a:r>
            <a:endParaRPr/>
          </a:p>
        </p:txBody>
      </p:sp>
      <p:sp>
        <p:nvSpPr>
          <p:cNvPr id="26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6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7520" y="1448280"/>
            <a:ext cx="6276600" cy="723600"/>
          </a:xfrm>
          <a:prstGeom prst="rect">
            <a:avLst/>
          </a:prstGeom>
          <a:ln>
            <a:noFill/>
          </a:ln>
        </p:spPr>
      </p:pic>
      <p:pic>
        <p:nvPicPr>
          <p:cNvPr id="26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03360" y="2454120"/>
            <a:ext cx="2104560" cy="45684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365360" y="3094200"/>
            <a:ext cx="3580920" cy="125712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417560" y="4831560"/>
            <a:ext cx="3476160" cy="83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NARX-NN Training Regimen, cont.</a:t>
            </a:r>
            <a:endParaRPr/>
          </a:p>
        </p:txBody>
      </p:sp>
      <p:sp>
        <p:nvSpPr>
          <p:cNvPr id="26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7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08960" y="2090160"/>
            <a:ext cx="6143400" cy="1476000"/>
          </a:xfrm>
          <a:prstGeom prst="rect">
            <a:avLst/>
          </a:prstGeom>
          <a:ln>
            <a:noFill/>
          </a:ln>
        </p:spPr>
      </p:pic>
      <p:pic>
        <p:nvPicPr>
          <p:cNvPr id="27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03000" y="3931200"/>
            <a:ext cx="5409720" cy="122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NARX-NN Control Law</a:t>
            </a:r>
            <a:endParaRPr/>
          </a:p>
        </p:txBody>
      </p:sp>
      <p:sp>
        <p:nvSpPr>
          <p:cNvPr id="27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7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389120" y="1828800"/>
            <a:ext cx="3647880" cy="62820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206240" y="2486520"/>
            <a:ext cx="3371400" cy="117108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437000" y="3931920"/>
            <a:ext cx="2695320" cy="51408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381760" y="4627440"/>
            <a:ext cx="7219440" cy="67608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2286000" y="5364720"/>
            <a:ext cx="7048080" cy="76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NARX-NN Control Law</a:t>
            </a:r>
            <a:endParaRPr/>
          </a:p>
        </p:txBody>
      </p:sp>
      <p:sp>
        <p:nvSpPr>
          <p:cNvPr id="28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626000" y="3105000"/>
            <a:ext cx="2923920" cy="63792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57880" y="3852360"/>
            <a:ext cx="3276360" cy="62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Potential Fields</a:t>
            </a:r>
            <a:endParaRPr/>
          </a:p>
        </p:txBody>
      </p:sp>
      <p:sp>
        <p:nvSpPr>
          <p:cNvPr id="2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409920" y="1764360"/>
            <a:ext cx="5371920" cy="207612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919600" y="4114800"/>
            <a:ext cx="6352920" cy="205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Potential Fields</a:t>
            </a:r>
            <a:endParaRPr/>
          </a:p>
        </p:txBody>
      </p:sp>
      <p:sp>
        <p:nvSpPr>
          <p:cNvPr id="28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72080" y="1514880"/>
            <a:ext cx="6447960" cy="2599920"/>
          </a:xfrm>
          <a:prstGeom prst="rect">
            <a:avLst/>
          </a:prstGeom>
          <a:ln>
            <a:noFill/>
          </a:ln>
        </p:spPr>
      </p:pic>
      <p:pic>
        <p:nvPicPr>
          <p:cNvPr id="29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243240" y="4132440"/>
            <a:ext cx="5705280" cy="254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Potential Fields</a:t>
            </a:r>
            <a:endParaRPr/>
          </a:p>
        </p:txBody>
      </p:sp>
      <p:sp>
        <p:nvSpPr>
          <p:cNvPr id="2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9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778920" y="1371600"/>
            <a:ext cx="4771800" cy="2485800"/>
          </a:xfrm>
          <a:prstGeom prst="rect">
            <a:avLst/>
          </a:prstGeom>
          <a:ln>
            <a:noFill/>
          </a:ln>
        </p:spPr>
      </p:pic>
      <p:pic>
        <p:nvPicPr>
          <p:cNvPr id="29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002760" y="3886560"/>
            <a:ext cx="6324120" cy="251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Potential Fields</a:t>
            </a:r>
            <a:endParaRPr/>
          </a:p>
        </p:txBody>
      </p:sp>
      <p:sp>
        <p:nvSpPr>
          <p:cNvPr id="29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9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59800" y="2651760"/>
            <a:ext cx="5609880" cy="207612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062680" y="5189400"/>
            <a:ext cx="2066400" cy="102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Potential Fields</a:t>
            </a:r>
            <a:endParaRPr/>
          </a:p>
        </p:txBody>
      </p:sp>
      <p:sp>
        <p:nvSpPr>
          <p:cNvPr id="30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0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178960" y="1766160"/>
            <a:ext cx="1952280" cy="58068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840480" y="2497680"/>
            <a:ext cx="4628880" cy="1800000"/>
          </a:xfrm>
          <a:prstGeom prst="rect">
            <a:avLst/>
          </a:prstGeom>
          <a:ln>
            <a:noFill/>
          </a:ln>
        </p:spPr>
      </p:pic>
      <p:pic>
        <p:nvPicPr>
          <p:cNvPr id="30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202720" y="4754880"/>
            <a:ext cx="1904760" cy="119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Quadruped Robotics</a:t>
            </a:r>
            <a:endParaRPr/>
          </a:p>
        </p:txBody>
      </p:sp>
      <p:sp>
        <p:nvSpPr>
          <p:cNvPr id="120" name="CustomShape 2"/>
          <p:cNvSpPr/>
          <p:nvPr/>
        </p:nvSpPr>
        <p:spPr>
          <a:xfrm>
            <a:off x="838080" y="1256400"/>
            <a:ext cx="10514520" cy="507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3600">
                <a:latin typeface="Calibri"/>
              </a:rPr>
              <a:t>Applications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latin typeface="Calibri"/>
              </a:rPr>
              <a:t>Gaiting design/research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latin typeface="Calibri"/>
              </a:rPr>
              <a:t>Rough-terrain navigation/planning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latin typeface="Calibri"/>
              </a:rPr>
              <a:t>Toward: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latin typeface="Calibri"/>
              </a:rPr>
              <a:t>Disaster recovery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latin typeface="Calibri"/>
              </a:rPr>
              <a:t>Search and rescue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latin typeface="Calibri"/>
              </a:rPr>
              <a:t>Environmental mapping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Potential Fields</a:t>
            </a:r>
            <a:endParaRPr/>
          </a:p>
        </p:txBody>
      </p:sp>
      <p:sp>
        <p:nvSpPr>
          <p:cNvPr id="30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0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68080" y="2141640"/>
            <a:ext cx="10953360" cy="179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Potential Fields</a:t>
            </a:r>
            <a:endParaRPr/>
          </a:p>
        </p:txBody>
      </p:sp>
      <p:sp>
        <p:nvSpPr>
          <p:cNvPr id="30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0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400920" y="1730160"/>
            <a:ext cx="5743080" cy="64728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95960" y="2438640"/>
            <a:ext cx="3752640" cy="76176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305600" y="3659040"/>
            <a:ext cx="3580920" cy="533160"/>
          </a:xfrm>
          <a:prstGeom prst="rect">
            <a:avLst/>
          </a:prstGeom>
          <a:ln>
            <a:noFill/>
          </a:ln>
        </p:spPr>
      </p:pic>
      <p:pic>
        <p:nvPicPr>
          <p:cNvPr id="312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597200" y="4389120"/>
            <a:ext cx="2352240" cy="475920"/>
          </a:xfrm>
          <a:prstGeom prst="rect">
            <a:avLst/>
          </a:prstGeom>
          <a:ln>
            <a:noFill/>
          </a:ln>
        </p:spPr>
      </p:pic>
      <p:pic>
        <p:nvPicPr>
          <p:cNvPr id="313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572000" y="4937760"/>
            <a:ext cx="2295000" cy="51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Potential Fields</a:t>
            </a:r>
            <a:endParaRPr/>
          </a:p>
        </p:txBody>
      </p:sp>
      <p:sp>
        <p:nvSpPr>
          <p:cNvPr id="31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1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29280" y="1413720"/>
            <a:ext cx="5533560" cy="780840"/>
          </a:xfrm>
          <a:prstGeom prst="rect">
            <a:avLst/>
          </a:prstGeom>
          <a:ln>
            <a:noFill/>
          </a:ln>
        </p:spPr>
      </p:pic>
      <p:pic>
        <p:nvPicPr>
          <p:cNvPr id="31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52920" y="2676960"/>
            <a:ext cx="3085920" cy="52344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662720" y="3635280"/>
            <a:ext cx="2866680" cy="580680"/>
          </a:xfrm>
          <a:prstGeom prst="rect">
            <a:avLst/>
          </a:prstGeom>
          <a:ln>
            <a:noFill/>
          </a:ln>
        </p:spPr>
      </p:pic>
      <p:pic>
        <p:nvPicPr>
          <p:cNvPr id="319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938840" y="4389120"/>
            <a:ext cx="2314080" cy="495000"/>
          </a:xfrm>
          <a:prstGeom prst="rect">
            <a:avLst/>
          </a:prstGeom>
          <a:ln>
            <a:noFill/>
          </a:ln>
        </p:spPr>
      </p:pic>
      <p:pic>
        <p:nvPicPr>
          <p:cNvPr id="320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714840" y="5120640"/>
            <a:ext cx="4762080" cy="101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Potential Fields</a:t>
            </a:r>
            <a:endParaRPr/>
          </a:p>
        </p:txBody>
      </p:sp>
      <p:sp>
        <p:nvSpPr>
          <p:cNvPr id="32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2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77440" y="1581480"/>
            <a:ext cx="7534080" cy="3447720"/>
          </a:xfrm>
          <a:prstGeom prst="rect">
            <a:avLst/>
          </a:prstGeom>
          <a:ln>
            <a:noFill/>
          </a:ln>
        </p:spPr>
      </p:pic>
      <p:pic>
        <p:nvPicPr>
          <p:cNvPr id="32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291200" y="5362920"/>
            <a:ext cx="3609720" cy="149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Potential Fields</a:t>
            </a:r>
            <a:endParaRPr/>
          </a:p>
        </p:txBody>
      </p:sp>
      <p:sp>
        <p:nvSpPr>
          <p:cNvPr id="32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2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214160" y="1503360"/>
            <a:ext cx="3924000" cy="242856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671840" y="3785760"/>
            <a:ext cx="8848440" cy="206640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971720" y="5943600"/>
            <a:ext cx="8248320" cy="62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Source Point Cloud (1)</a:t>
            </a:r>
            <a:endParaRPr/>
          </a:p>
        </p:txBody>
      </p:sp>
      <p:pic>
        <p:nvPicPr>
          <p:cNvPr id="331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96320" y="1066320"/>
            <a:ext cx="8798400" cy="565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Surface Normal Estimation (2)</a:t>
            </a:r>
            <a:endParaRPr/>
          </a:p>
        </p:txBody>
      </p:sp>
      <p:pic>
        <p:nvPicPr>
          <p:cNvPr id="33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96320" y="1066320"/>
            <a:ext cx="8798400" cy="565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16840" y="731520"/>
            <a:ext cx="8798400" cy="5625720"/>
          </a:xfrm>
          <a:prstGeom prst="rect">
            <a:avLst/>
          </a:prstGeom>
          <a:ln>
            <a:noFill/>
          </a:ln>
        </p:spPr>
      </p:pic>
      <p:sp>
        <p:nvSpPr>
          <p:cNvPr id="33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Source Point Cloud (2)</a:t>
            </a:r>
            <a:endParaRPr/>
          </a:p>
        </p:txBody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96320" y="1066320"/>
            <a:ext cx="8798400" cy="5618160"/>
          </a:xfrm>
          <a:prstGeom prst="rect">
            <a:avLst/>
          </a:prstGeom>
          <a:ln>
            <a:noFill/>
          </a:ln>
        </p:spPr>
      </p:pic>
      <p:sp>
        <p:nvSpPr>
          <p:cNvPr id="3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Surface Normal Estimation (2)</a:t>
            </a:r>
            <a:endParaRPr/>
          </a:p>
        </p:txBody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609480" y="273600"/>
            <a:ext cx="10972080" cy="11448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CustomShape 2"/>
          <p:cNvSpPr/>
          <p:nvPr/>
        </p:nvSpPr>
        <p:spPr>
          <a:xfrm>
            <a:off x="609480" y="1604520"/>
            <a:ext cx="109720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CustomShape 3"/>
          <p:cNvSpPr/>
          <p:nvPr/>
        </p:nvSpPr>
        <p:spPr>
          <a:xfrm>
            <a:off x="609480" y="1604520"/>
            <a:ext cx="1097208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34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3240" y="160416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4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240" y="1604160"/>
            <a:ext cx="498384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23880" y="1300680"/>
            <a:ext cx="9142920" cy="51426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2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The BlueFoot Platform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4" name="TextShape 2"/>
          <p:cNvSpPr txBox="1"/>
          <p:nvPr/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5" name="TextShape 3"/>
          <p:cNvSpPr txBox="1"/>
          <p:nvPr/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4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The BlueFoot Platform, cont.</a:t>
            </a:r>
            <a:endParaRPr/>
          </a:p>
        </p:txBody>
      </p:sp>
      <p:sp>
        <p:nvSpPr>
          <p:cNvPr id="124" name="CustomShape 2"/>
          <p:cNvSpPr/>
          <p:nvPr/>
        </p:nvSpPr>
        <p:spPr>
          <a:xfrm>
            <a:off x="838080" y="1430640"/>
            <a:ext cx="10514520" cy="460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Small-scale quadruped robot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16 actuated degrees of freedom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High Dexterity: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Stabilization and repositioning on variable terrain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Large range of trunk articulation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Ability to overcome raised/uneven terrain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Overview of Control Strategies</a:t>
            </a:r>
            <a:endParaRPr/>
          </a:p>
        </p:txBody>
      </p:sp>
      <p:sp>
        <p:nvSpPr>
          <p:cNvPr id="12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Central Pattern Generator (CPG)-based gait control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Zero-Moment Point (ZMP) body posture control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Virtual-Force foothold controller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al"/>
              </a:rPr>
              <a:t>NARX-Neural Network based trunk-leveling controller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Overview of Control Strategies, cont.</a:t>
            </a:r>
            <a:endParaRPr/>
          </a:p>
        </p:txBody>
      </p:sp>
      <p:sp>
        <p:nvSpPr>
          <p:cNvPr id="12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Potential-Fields/Visual-Servoing control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al"/>
              </a:rPr>
              <a:t>Surface Reconstruction for rough terrain navigation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3D Point clouds from 2D LIDAR scans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Height-map Generation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Surface Estimation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Rough terrain planning using Height-maps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